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87" r:id="rId5"/>
    <p:sldId id="259" r:id="rId6"/>
    <p:sldId id="272" r:id="rId7"/>
    <p:sldId id="273" r:id="rId8"/>
    <p:sldId id="274" r:id="rId9"/>
    <p:sldId id="275" r:id="rId10"/>
    <p:sldId id="260" r:id="rId11"/>
    <p:sldId id="276" r:id="rId12"/>
    <p:sldId id="261" r:id="rId13"/>
    <p:sldId id="277" r:id="rId14"/>
    <p:sldId id="262" r:id="rId15"/>
    <p:sldId id="278" r:id="rId16"/>
    <p:sldId id="263" r:id="rId17"/>
    <p:sldId id="264" r:id="rId18"/>
    <p:sldId id="284" r:id="rId19"/>
    <p:sldId id="283" r:id="rId20"/>
    <p:sldId id="286" r:id="rId21"/>
    <p:sldId id="265" r:id="rId22"/>
    <p:sldId id="266" r:id="rId23"/>
    <p:sldId id="281" r:id="rId24"/>
    <p:sldId id="267" r:id="rId25"/>
    <p:sldId id="268" r:id="rId26"/>
    <p:sldId id="280" r:id="rId27"/>
    <p:sldId id="269" r:id="rId28"/>
    <p:sldId id="279" r:id="rId29"/>
    <p:sldId id="271" r:id="rId30"/>
  </p:sldIdLst>
  <p:sldSz cx="9144000" cy="5143500" type="screen16x9"/>
  <p:notesSz cx="7559675" cy="10691813"/>
  <p:defaultTextStyle>
    <a:defPPr>
      <a:defRPr lang="pl-PL"/>
    </a:defPPr>
    <a:lvl1pPr marL="0" algn="l" defTabSz="8293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680" algn="l" defTabSz="8293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361" algn="l" defTabSz="8293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041" algn="l" defTabSz="8293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722" algn="l" defTabSz="8293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402" algn="l" defTabSz="8293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082" algn="l" defTabSz="8293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2763" algn="l" defTabSz="8293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443" algn="l" defTabSz="8293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98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172" y="1417659"/>
            <a:ext cx="8228110" cy="61555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0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172" y="1203299"/>
            <a:ext cx="8228763" cy="142240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9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172" y="2761220"/>
            <a:ext cx="8228763" cy="142240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9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172" y="1417659"/>
            <a:ext cx="8228110" cy="61555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0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172" y="1203299"/>
            <a:ext cx="4015600" cy="142240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9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927" y="1203299"/>
            <a:ext cx="4015600" cy="142240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9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172" y="2761220"/>
            <a:ext cx="4015600" cy="142240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9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3927" y="2761220"/>
            <a:ext cx="4015600" cy="142240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9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172" y="1417659"/>
            <a:ext cx="8228110" cy="61555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0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172" y="1203299"/>
            <a:ext cx="2649310" cy="142240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9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388" y="1203299"/>
            <a:ext cx="2649310" cy="142240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9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1277" y="1203299"/>
            <a:ext cx="2649310" cy="142240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9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172" y="2761220"/>
            <a:ext cx="2649310" cy="142240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9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388" y="2761220"/>
            <a:ext cx="2649310" cy="142240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9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1277" y="2761220"/>
            <a:ext cx="2649310" cy="142240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9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172" y="1417659"/>
            <a:ext cx="8228110" cy="61555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0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172" y="2471468"/>
            <a:ext cx="8228763" cy="44627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29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172" y="1417659"/>
            <a:ext cx="8228110" cy="61555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0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172" y="1203299"/>
            <a:ext cx="8228763" cy="298261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9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172" y="1417659"/>
            <a:ext cx="8228110" cy="61555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0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172" y="1203299"/>
            <a:ext cx="4015600" cy="298261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9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927" y="1203299"/>
            <a:ext cx="4015600" cy="298261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9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172" y="1417659"/>
            <a:ext cx="8228110" cy="61555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172" y="3063974"/>
            <a:ext cx="8228110" cy="44627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29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172" y="1417659"/>
            <a:ext cx="8228110" cy="61555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0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172" y="1203299"/>
            <a:ext cx="4015600" cy="142240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9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3927" y="1203299"/>
            <a:ext cx="4015600" cy="298261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9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172" y="2761220"/>
            <a:ext cx="4015600" cy="142240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9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172" y="1417659"/>
            <a:ext cx="8228110" cy="61555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0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172" y="1203299"/>
            <a:ext cx="4015600" cy="298261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9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927" y="1203299"/>
            <a:ext cx="4015600" cy="142240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9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927" y="2761220"/>
            <a:ext cx="4015600" cy="142240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9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172" y="1417659"/>
            <a:ext cx="8228110" cy="61555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0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172" y="1203299"/>
            <a:ext cx="4015600" cy="142240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9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927" y="1203299"/>
            <a:ext cx="4015600" cy="142240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9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172" y="2761220"/>
            <a:ext cx="8228763" cy="142240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9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172" y="1602325"/>
            <a:ext cx="8228110" cy="246221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pl-PL" sz="16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172" y="1203299"/>
            <a:ext cx="8228763" cy="298261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1600" b="0" strike="noStrike" spc="-1">
                <a:latin typeface="Arial"/>
              </a:rPr>
              <a:t>Kliknij, aby edytować format tekstu konspektu</a:t>
            </a:r>
          </a:p>
          <a:p>
            <a:pPr marL="783648" lvl="1" indent="-293868">
              <a:spcBef>
                <a:spcPts val="1029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l-PL" sz="1600" b="0" strike="noStrike" spc="-1">
                <a:latin typeface="Arial"/>
              </a:rPr>
              <a:t>Drugi poziom konspektu</a:t>
            </a:r>
          </a:p>
          <a:p>
            <a:pPr marL="1175472" lvl="2" indent="-261216">
              <a:spcBef>
                <a:spcPts val="771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1600" b="0" strike="noStrike" spc="-1">
                <a:latin typeface="Arial"/>
              </a:rPr>
              <a:t>Trzeci poziom konspektu</a:t>
            </a:r>
          </a:p>
          <a:p>
            <a:pPr marL="1567296" lvl="3" indent="-195912">
              <a:spcBef>
                <a:spcPts val="51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l-PL" sz="1600" b="0" strike="noStrike" spc="-1">
                <a:latin typeface="Arial"/>
              </a:rPr>
              <a:t>Czwarty poziom konspektu</a:t>
            </a:r>
          </a:p>
          <a:p>
            <a:pPr marL="1959120" lvl="4" indent="-195912">
              <a:spcBef>
                <a:spcPts val="25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1600" b="0" strike="noStrike" spc="-1">
                <a:latin typeface="Arial"/>
              </a:rPr>
              <a:t>Piąty poziom konspektu</a:t>
            </a:r>
          </a:p>
          <a:p>
            <a:pPr marL="2350944" lvl="5" indent="-195912">
              <a:spcBef>
                <a:spcPts val="25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1600" b="0" strike="noStrike" spc="-1">
                <a:latin typeface="Arial"/>
              </a:rPr>
              <a:t>Szósty poziom konspektu</a:t>
            </a:r>
          </a:p>
          <a:p>
            <a:pPr marL="2742768" lvl="6" indent="-195912">
              <a:spcBef>
                <a:spcPts val="25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16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xStyles>
    <p:titleStyle/>
    <p:bodyStyle>
      <a:lvl1pPr marL="391824" indent="-293868">
        <a:spcBef>
          <a:spcPts val="1282"/>
        </a:spcBef>
        <a:buClr>
          <a:srgbClr val="FFFFFF"/>
        </a:buClr>
        <a:buSzPct val="45000"/>
        <a:buFont typeface="Wingdings" charset="2"/>
        <a:buChar char=""/>
        <a:defRPr/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kir.bornesulinowo.pl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bornesulinowo.pl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7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braz 37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92967" y="261232"/>
            <a:ext cx="6957173" cy="1593514"/>
          </a:xfrm>
          <a:prstGeom prst="rect">
            <a:avLst/>
          </a:prstGeom>
          <a:ln>
            <a:noFill/>
          </a:ln>
        </p:spPr>
      </p:pic>
      <p:sp>
        <p:nvSpPr>
          <p:cNvPr id="39" name="CustomShape 1"/>
          <p:cNvSpPr/>
          <p:nvPr/>
        </p:nvSpPr>
        <p:spPr>
          <a:xfrm>
            <a:off x="0" y="3461321"/>
            <a:ext cx="9142780" cy="168102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" name="Obraz 3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23361" y="3898232"/>
            <a:ext cx="8697364" cy="803941"/>
          </a:xfrm>
          <a:prstGeom prst="rect">
            <a:avLst/>
          </a:prstGeom>
          <a:ln>
            <a:noFill/>
          </a:ln>
        </p:spPr>
      </p:pic>
      <p:sp>
        <p:nvSpPr>
          <p:cNvPr id="41" name="TextShape 2"/>
          <p:cNvSpPr txBox="1"/>
          <p:nvPr/>
        </p:nvSpPr>
        <p:spPr>
          <a:xfrm>
            <a:off x="1763703" y="2318432"/>
            <a:ext cx="5616680" cy="697980"/>
          </a:xfrm>
          <a:prstGeom prst="rect">
            <a:avLst/>
          </a:prstGeom>
          <a:noFill/>
          <a:ln>
            <a:noFill/>
          </a:ln>
        </p:spPr>
        <p:txBody>
          <a:bodyPr lIns="81630" tIns="40815" rIns="81630" bIns="40815">
            <a:spAutoFit/>
          </a:bodyPr>
          <a:lstStyle/>
          <a:p>
            <a:pPr algn="ctr"/>
            <a:r>
              <a:rPr lang="pl-PL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ZDROWY STYL ŻYCIA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Obraz 47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15197" y="261232"/>
            <a:ext cx="2396559" cy="548587"/>
          </a:xfrm>
          <a:prstGeom prst="rect">
            <a:avLst/>
          </a:prstGeom>
          <a:ln>
            <a:noFill/>
          </a:ln>
        </p:spPr>
      </p:pic>
      <p:sp>
        <p:nvSpPr>
          <p:cNvPr id="49" name="CustomShape 1"/>
          <p:cNvSpPr/>
          <p:nvPr/>
        </p:nvSpPr>
        <p:spPr>
          <a:xfrm>
            <a:off x="424516" y="1120585"/>
            <a:ext cx="8293747" cy="36834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0" tIns="40815" rIns="81630" bIns="40815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Ze względu na duże zainteresowanie sprawami dotyczącymi naszego regionu i społeczeństwa </a:t>
            </a:r>
            <a:endParaRPr lang="pl-PL" sz="2600" b="1" spc="-1" dirty="0" smtClean="0">
              <a:solidFill>
                <a:srgbClr val="FFFFFF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zaproszono </a:t>
            </a: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trenerów/wolontariuszy, </a:t>
            </a:r>
            <a:endParaRPr lang="pl-PL" sz="2600" b="1" spc="-1" dirty="0" smtClean="0">
              <a:solidFill>
                <a:srgbClr val="FFFFFF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którzy </a:t>
            </a: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na co dzień zajmują się m.in. tematyką:</a:t>
            </a:r>
            <a:endParaRPr lang="pl-PL" sz="26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cyberprzemoc, </a:t>
            </a:r>
            <a:endParaRPr lang="pl-PL" sz="26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problem z seksualnością, </a:t>
            </a:r>
            <a:endParaRPr lang="pl-PL" sz="26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handel ludźmi.</a:t>
            </a:r>
            <a:endParaRPr lang="pl-PL" sz="26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Podczas zajęć wyświetlono film instruktażowy, </a:t>
            </a:r>
            <a:endParaRPr lang="pl-PL" sz="2600" b="1" spc="-1" dirty="0" smtClean="0">
              <a:solidFill>
                <a:srgbClr val="FFFFFF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prezentację </a:t>
            </a: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i zastosowano dyskusję.</a:t>
            </a:r>
            <a:endParaRPr lang="pl-PL" sz="2600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Obraz 47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15197" y="261232"/>
            <a:ext cx="2396559" cy="548587"/>
          </a:xfrm>
          <a:prstGeom prst="rect">
            <a:avLst/>
          </a:prstGeom>
          <a:ln>
            <a:noFill/>
          </a:ln>
        </p:spPr>
      </p:pic>
      <p:pic>
        <p:nvPicPr>
          <p:cNvPr id="4098" name="Picture 2" descr="C:\Users\Eryk\Desktop\bb\bko\Nowy folder\DSC_07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1868" y="2801828"/>
            <a:ext cx="3075122" cy="203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ryk\Desktop\bb\bko\Nowy folder\360_0361_Stitch_XHC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197" y="914282"/>
            <a:ext cx="4027283" cy="201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Eryk\Desktop\bb\bko\Nowy folder\cyber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914282"/>
            <a:ext cx="3371094" cy="202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Eryk\Desktop\bb\bko\Nowy folder\DSC_070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7788" y="2787774"/>
            <a:ext cx="3096344" cy="205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80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Obraz 4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15197" y="261232"/>
            <a:ext cx="2396559" cy="548587"/>
          </a:xfrm>
          <a:prstGeom prst="rect">
            <a:avLst/>
          </a:prstGeom>
          <a:ln>
            <a:noFill/>
          </a:ln>
        </p:spPr>
      </p:pic>
      <p:sp>
        <p:nvSpPr>
          <p:cNvPr id="51" name="CustomShape 1"/>
          <p:cNvSpPr/>
          <p:nvPr/>
        </p:nvSpPr>
        <p:spPr>
          <a:xfrm>
            <a:off x="457172" y="1896997"/>
            <a:ext cx="8293747" cy="20829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0" tIns="40815" rIns="81630" bIns="40815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W ramach zaplanowanych zajęć </a:t>
            </a:r>
            <a:endParaRPr lang="pl-PL" sz="2600" b="1" spc="-1" dirty="0" smtClean="0">
              <a:solidFill>
                <a:srgbClr val="FFFFFF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z </a:t>
            </a: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trenerem /wolontariuszem </a:t>
            </a:r>
            <a:endParaRPr lang="pl-PL" sz="2600" b="1" spc="-1" dirty="0" smtClean="0">
              <a:solidFill>
                <a:srgbClr val="FFFFFF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odbyły </a:t>
            </a: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się również warsztaty praktyczne </a:t>
            </a: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/>
            </a:r>
            <a:b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</a:b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z </a:t>
            </a: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wykonania bombek bożonarodzeniowych </a:t>
            </a:r>
            <a:endParaRPr lang="pl-PL" sz="2600" b="1" spc="-1" dirty="0" smtClean="0">
              <a:solidFill>
                <a:srgbClr val="FFFFFF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stylem </a:t>
            </a:r>
            <a:r>
              <a:rPr lang="pl-PL" sz="2600" b="1" spc="-1" dirty="0" err="1">
                <a:solidFill>
                  <a:srgbClr val="FFFFFF"/>
                </a:solidFill>
                <a:latin typeface="Calibri"/>
                <a:ea typeface="DejaVu Sans"/>
              </a:rPr>
              <a:t>decoupage</a:t>
            </a: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.</a:t>
            </a:r>
            <a:endParaRPr lang="pl-PL" sz="2600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Obraz 4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15197" y="261232"/>
            <a:ext cx="2396559" cy="548587"/>
          </a:xfrm>
          <a:prstGeom prst="rect">
            <a:avLst/>
          </a:prstGeom>
          <a:ln>
            <a:noFill/>
          </a:ln>
        </p:spPr>
      </p:pic>
      <p:pic>
        <p:nvPicPr>
          <p:cNvPr id="5123" name="Picture 3" descr="C:\Users\Eryk\Desktop\bb\bko\Nowy folder\DSC_064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8" y="2859781"/>
            <a:ext cx="31210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Eryk\Desktop\bb\bko\Nowy folder\DSC_064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859782"/>
            <a:ext cx="31210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Eryk\Desktop\bb\bko\Nowy folder\DSC_054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197" y="987574"/>
            <a:ext cx="31210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Eryk\Desktop\bb\bko\Nowy folder\DSC_055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7415" y="987574"/>
            <a:ext cx="31210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36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Obraz 5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15197" y="261232"/>
            <a:ext cx="2396559" cy="548587"/>
          </a:xfrm>
          <a:prstGeom prst="rect">
            <a:avLst/>
          </a:prstGeom>
          <a:ln>
            <a:noFill/>
          </a:ln>
        </p:spPr>
      </p:pic>
      <p:sp>
        <p:nvSpPr>
          <p:cNvPr id="53" name="CustomShape 1"/>
          <p:cNvSpPr/>
          <p:nvPr/>
        </p:nvSpPr>
        <p:spPr>
          <a:xfrm>
            <a:off x="424516" y="1848215"/>
            <a:ext cx="8293747" cy="24830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0" tIns="40815" rIns="81630" bIns="40815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Miejscem spotkań tematycznych była kawiarenka </a:t>
            </a:r>
            <a:endParaRPr lang="pl-PL" sz="2600" b="1" spc="-1" dirty="0" smtClean="0">
              <a:solidFill>
                <a:srgbClr val="FFFFFF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Centrum </a:t>
            </a: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Kultury i Rekreacji w Bornem Sulinowie</a:t>
            </a:r>
            <a:r>
              <a:rPr sz="2600" dirty="0"/>
              <a:t/>
            </a:r>
            <a:br>
              <a:rPr sz="2600" dirty="0"/>
            </a:b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w terminie od 07.09.2018 r. do 31.12.2018 r. </a:t>
            </a:r>
            <a:endParaRPr lang="pl-PL" sz="26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26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W projekcie uczestniczyło </a:t>
            </a:r>
            <a:endParaRPr lang="pl-PL" sz="26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18 mieszkanek Bornego Sulinowa.</a:t>
            </a:r>
            <a:endParaRPr lang="pl-PL" sz="2600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Obraz 5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15197" y="261232"/>
            <a:ext cx="2396559" cy="548587"/>
          </a:xfrm>
          <a:prstGeom prst="rect">
            <a:avLst/>
          </a:prstGeom>
          <a:ln>
            <a:noFill/>
          </a:ln>
        </p:spPr>
      </p:pic>
      <p:pic>
        <p:nvPicPr>
          <p:cNvPr id="6146" name="Picture 2" descr="C:\Users\Eryk\Desktop\bb\bko\Nowy folder\IMG_20181109_201358_HH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041242"/>
            <a:ext cx="31210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Eryk\Desktop\bb\bko\Nowy folder\IMG_20181109_201335_HHT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494" y="1059582"/>
            <a:ext cx="31210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Eryk\Desktop\bb\bko\Nowy folder\IMG-20181117-WA000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628900"/>
            <a:ext cx="3121025" cy="23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Eryk\Desktop\bb\bko\Nowy folder\IMG-20181117-WA000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628900"/>
            <a:ext cx="3121025" cy="23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19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Obraz 5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15197" y="261232"/>
            <a:ext cx="2396559" cy="548587"/>
          </a:xfrm>
          <a:prstGeom prst="rect">
            <a:avLst/>
          </a:prstGeom>
          <a:ln>
            <a:noFill/>
          </a:ln>
        </p:spPr>
      </p:pic>
      <p:sp>
        <p:nvSpPr>
          <p:cNvPr id="55" name="CustomShape 1"/>
          <p:cNvSpPr/>
          <p:nvPr/>
        </p:nvSpPr>
        <p:spPr>
          <a:xfrm>
            <a:off x="424516" y="1563638"/>
            <a:ext cx="8293747" cy="28831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0" tIns="40815" rIns="81630" bIns="40815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W ramach projektu kobiety w wieku 40+ </a:t>
            </a:r>
            <a:endParaRPr lang="pl-PL" sz="2600" b="1" spc="-1" dirty="0" smtClean="0">
              <a:solidFill>
                <a:srgbClr val="FFFFFF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przynależały (</a:t>
            </a: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i nadal przynależą) do grupy, </a:t>
            </a:r>
            <a:endParaRPr lang="pl-PL" sz="26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wspólnie podejmowały decyzje </a:t>
            </a:r>
            <a:endParaRPr lang="pl-PL" sz="26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i działały na rzecz dobra wspólnego. </a:t>
            </a:r>
            <a:endParaRPr lang="pl-PL" sz="26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Podczas spotkań </a:t>
            </a:r>
            <a:endParaRPr lang="pl-PL" sz="2600" b="1" spc="-1" dirty="0" smtClean="0">
              <a:solidFill>
                <a:srgbClr val="FFFFFF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popularyzowały </a:t>
            </a: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zdrowe nawyki żywnościowe, </a:t>
            </a:r>
            <a:endParaRPr lang="pl-PL" sz="2600" b="1" spc="-1" dirty="0" smtClean="0">
              <a:solidFill>
                <a:srgbClr val="FFFFFF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poznawały </a:t>
            </a: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sposoby prowadzenia aktywnego stylu życia.</a:t>
            </a:r>
            <a:endParaRPr lang="pl-PL" sz="2600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Obraz 5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15197" y="261232"/>
            <a:ext cx="2396559" cy="548587"/>
          </a:xfrm>
          <a:prstGeom prst="rect">
            <a:avLst/>
          </a:prstGeom>
          <a:ln>
            <a:noFill/>
          </a:ln>
        </p:spPr>
      </p:pic>
      <p:sp>
        <p:nvSpPr>
          <p:cNvPr id="57" name="CustomShape 1"/>
          <p:cNvSpPr/>
          <p:nvPr/>
        </p:nvSpPr>
        <p:spPr>
          <a:xfrm>
            <a:off x="424516" y="1848215"/>
            <a:ext cx="8293747" cy="16828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0" tIns="40815" rIns="81630" bIns="40815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Informacje o realizacji projektu </a:t>
            </a:r>
            <a:endParaRPr lang="pl-PL" sz="2600" b="1" spc="-1" dirty="0" smtClean="0">
              <a:solidFill>
                <a:srgbClr val="FFFFFF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były </a:t>
            </a: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zamieszczane </a:t>
            </a: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na </a:t>
            </a: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stronach internetowych: </a:t>
            </a:r>
            <a:endParaRPr lang="pl-PL" sz="26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 smtClean="0">
                <a:solidFill>
                  <a:srgbClr val="FFFFFF"/>
                </a:solidFill>
                <a:latin typeface="Calibri"/>
                <a:hlinkClick r:id="rId3"/>
              </a:rPr>
              <a:t>www.ckir.bornesulinowo.pl</a:t>
            </a:r>
            <a:r>
              <a:rPr lang="pl-PL" sz="2600" b="1" spc="-1" dirty="0">
                <a:solidFill>
                  <a:srgbClr val="FFFFFF"/>
                </a:solidFill>
                <a:latin typeface="Calibri"/>
              </a:rPr>
              <a:t> </a:t>
            </a:r>
            <a:endParaRPr lang="pl-PL" sz="2600" b="1" spc="-1" dirty="0" smtClean="0">
              <a:solidFill>
                <a:srgbClr val="FFFFFF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 smtClean="0">
                <a:solidFill>
                  <a:srgbClr val="FFFFFF"/>
                </a:solidFill>
                <a:latin typeface="Calibri"/>
                <a:hlinkClick r:id="rId4"/>
              </a:rPr>
              <a:t>www.bornesulinowo.pl</a:t>
            </a: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i Facebook </a:t>
            </a: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Urzędu Miejskiego.</a:t>
            </a:r>
            <a:endParaRPr lang="pl-PL" sz="2600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Obraz 5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15197" y="261232"/>
            <a:ext cx="2396559" cy="548587"/>
          </a:xfrm>
          <a:prstGeom prst="rect">
            <a:avLst/>
          </a:prstGeom>
          <a:ln>
            <a:noFill/>
          </a:ln>
        </p:spPr>
      </p:pic>
      <p:sp>
        <p:nvSpPr>
          <p:cNvPr id="57" name="CustomShape 1"/>
          <p:cNvSpPr/>
          <p:nvPr/>
        </p:nvSpPr>
        <p:spPr>
          <a:xfrm>
            <a:off x="444763" y="809819"/>
            <a:ext cx="8293747" cy="482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0" tIns="40815" rIns="81630" bIns="40815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www.ckir.bornesulinowo.pl </a:t>
            </a:r>
            <a:endParaRPr lang="pl-PL" sz="2600" spc="-1" dirty="0">
              <a:latin typeface="Arial"/>
            </a:endParaRPr>
          </a:p>
        </p:txBody>
      </p:sp>
      <p:pic>
        <p:nvPicPr>
          <p:cNvPr id="12290" name="Picture 2" descr="C:\Users\Eryk\Desktop\bb\Nowy folder (12)\ZDROWY STYL ŻYCIA – Centrum Kultury i Rekreacji w Bornem Sulinowi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197" y="1292356"/>
            <a:ext cx="2065126" cy="248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Eryk\Desktop\bb\Nowy folder (12)\„Zdrowy styl życia” Babskiego Klubu Optymistek 40+ – Centrum Kultury i Rekreacji w Bornem Sulinowi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5726" y="1292356"/>
            <a:ext cx="2065126" cy="269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Eryk\Desktop\bb\Nowy folder (12)\Zakończenie projektu pn. „Zdrowy styl życia” BKO 40+ – Centrum Kultury i Rekreacji w Bornem Sulinowie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292356"/>
            <a:ext cx="2065126" cy="375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87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Obraz 5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15197" y="261232"/>
            <a:ext cx="2396559" cy="548587"/>
          </a:xfrm>
          <a:prstGeom prst="rect">
            <a:avLst/>
          </a:prstGeom>
          <a:ln>
            <a:noFill/>
          </a:ln>
        </p:spPr>
      </p:pic>
      <p:sp>
        <p:nvSpPr>
          <p:cNvPr id="57" name="CustomShape 1"/>
          <p:cNvSpPr/>
          <p:nvPr/>
        </p:nvSpPr>
        <p:spPr>
          <a:xfrm>
            <a:off x="424516" y="809819"/>
            <a:ext cx="8293747" cy="482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0" tIns="40815" rIns="81630" bIns="40815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600" b="1" spc="-1" smtClean="0">
                <a:solidFill>
                  <a:srgbClr val="FFFFFF"/>
                </a:solidFill>
                <a:latin typeface="Calibri"/>
                <a:ea typeface="DejaVu Sans"/>
              </a:rPr>
              <a:t>www.bornesulinowo.pl </a:t>
            </a:r>
            <a:endParaRPr lang="pl-PL" sz="2600" spc="-1" dirty="0">
              <a:latin typeface="Arial"/>
            </a:endParaRPr>
          </a:p>
        </p:txBody>
      </p:sp>
      <p:pic>
        <p:nvPicPr>
          <p:cNvPr id="14338" name="Picture 2" descr="C:\Users\Eryk\Desktop\bb\Nowy folder (12)\Babski Klub Optymistek 40+ realizuje projekt „Zdrowy styl życia” – Urząd Miejski w Bornem Sulinowi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1829" y="1292356"/>
            <a:ext cx="1541106" cy="372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Eryk\Desktop\bb\Nowy folder (12)\Zakończenie projektu pn. „Zdrowy styl życia” BKO 40+ – Urząd Miejski w Bornem Sulinowi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5144" y="1292356"/>
            <a:ext cx="1541106" cy="338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Eryk\Desktop\bb\Nowy folder (12)\Zdrowy styl życia – Urząd Miejski w Bornem Sulinowie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197" y="1292356"/>
            <a:ext cx="1541106" cy="338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Eryk\Desktop\bb\Nowy folder (12)\„Zdrowy styl życia” Babskiego Klubu Optymistek 40+ – Urząd Miejski w Bornem Sulinowie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8513" y="1292356"/>
            <a:ext cx="1541106" cy="338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9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raz 4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15197" y="261232"/>
            <a:ext cx="2396559" cy="548587"/>
          </a:xfrm>
          <a:prstGeom prst="rect">
            <a:avLst/>
          </a:prstGeom>
          <a:ln>
            <a:noFill/>
          </a:ln>
        </p:spPr>
      </p:pic>
      <p:sp>
        <p:nvSpPr>
          <p:cNvPr id="43" name="CustomShape 1"/>
          <p:cNvSpPr/>
          <p:nvPr/>
        </p:nvSpPr>
        <p:spPr>
          <a:xfrm>
            <a:off x="424516" y="1607228"/>
            <a:ext cx="8293747" cy="16828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0" tIns="40815" rIns="81630" bIns="40815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Głównym celem projektu pn. "Zdrowy styl życia" </a:t>
            </a:r>
            <a:endParaRPr lang="pl-PL" sz="2600" b="1" spc="-1" dirty="0" smtClean="0">
              <a:solidFill>
                <a:srgbClr val="FFFFFF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była </a:t>
            </a: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aktywizacja mieszkanek Bornego Sulinowa </a:t>
            </a:r>
            <a:r>
              <a:rPr sz="2600" dirty="0"/>
              <a:t/>
            </a:r>
            <a:br>
              <a:rPr sz="2600" dirty="0"/>
            </a:b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w wieku 40+ poprzez realizację działań takich jak prezentacje, dyskusje, warsztaty praktyczne, pokazy</a:t>
            </a: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.</a:t>
            </a:r>
            <a:endParaRPr lang="pl-PL" sz="2600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Obraz 5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15197" y="261232"/>
            <a:ext cx="2396559" cy="548587"/>
          </a:xfrm>
          <a:prstGeom prst="rect">
            <a:avLst/>
          </a:prstGeom>
          <a:ln>
            <a:noFill/>
          </a:ln>
        </p:spPr>
      </p:pic>
      <p:sp>
        <p:nvSpPr>
          <p:cNvPr id="57" name="CustomShape 1"/>
          <p:cNvSpPr/>
          <p:nvPr/>
        </p:nvSpPr>
        <p:spPr>
          <a:xfrm>
            <a:off x="424516" y="809819"/>
            <a:ext cx="8293747" cy="8826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0" tIns="40815" rIns="81630" bIns="40815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Powstała również strona klubu </a:t>
            </a:r>
          </a:p>
          <a:p>
            <a:pPr algn="ctr">
              <a:lnSpc>
                <a:spcPct val="100000"/>
              </a:lnSpc>
            </a:pP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www.bko40plus.artpixel.pl </a:t>
            </a:r>
            <a:endParaRPr lang="pl-PL" sz="2600" spc="-1" dirty="0">
              <a:latin typeface="Arial"/>
            </a:endParaRPr>
          </a:p>
        </p:txBody>
      </p:sp>
      <p:pic>
        <p:nvPicPr>
          <p:cNvPr id="7171" name="Picture 3" descr="C:\Users\Eryk\Desktop\bb\bko\Babski Klub Optymistek 40+ – Strona 5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683548"/>
            <a:ext cx="1892177" cy="22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Eryk\Desktop\bb\bko\Babski Klub Optymistek 40+ – Strona 6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8388" y="2826046"/>
            <a:ext cx="1892177" cy="22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Eryk\Desktop\bb\bko\Babski Klub Optymistek 40+ (1)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197" y="1666168"/>
            <a:ext cx="1892177" cy="226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Eryk\Desktop\bb\bko\Babski Klub Optymistek 40+ – Strona 2 — kopia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719786"/>
            <a:ext cx="1892177" cy="22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Eryk\Desktop\bb\bko\Babski Klub Optymistek 40+ – Strona 3 — kopia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798725"/>
            <a:ext cx="1892177" cy="22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Eryk\Desktop\bb\bko\Babski Klub Optymistek 40+ – Strona 4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2825022"/>
            <a:ext cx="1892177" cy="22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23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Obraz 57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15197" y="261232"/>
            <a:ext cx="2396559" cy="548587"/>
          </a:xfrm>
          <a:prstGeom prst="rect">
            <a:avLst/>
          </a:prstGeom>
          <a:ln>
            <a:noFill/>
          </a:ln>
        </p:spPr>
      </p:pic>
      <p:sp>
        <p:nvSpPr>
          <p:cNvPr id="59" name="CustomShape 1"/>
          <p:cNvSpPr/>
          <p:nvPr/>
        </p:nvSpPr>
        <p:spPr>
          <a:xfrm>
            <a:off x="424516" y="1131590"/>
            <a:ext cx="8293747" cy="36834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0" tIns="40815" rIns="81630" bIns="40815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Z doposażonego pomieszczenia </a:t>
            </a:r>
            <a:endParaRPr lang="pl-PL" sz="26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kawiarenki w </a:t>
            </a:r>
            <a:r>
              <a:rPr lang="pl-PL" sz="2600" b="1" spc="-1" dirty="0" err="1">
                <a:solidFill>
                  <a:srgbClr val="FFFFFF"/>
                </a:solidFill>
                <a:latin typeface="Calibri"/>
                <a:ea typeface="DejaVu Sans"/>
              </a:rPr>
              <a:t>CKiR</a:t>
            </a: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 w Bornem Sulinowie, </a:t>
            </a:r>
            <a:endParaRPr lang="pl-PL" sz="2600" b="1" spc="-1" dirty="0" smtClean="0">
              <a:solidFill>
                <a:srgbClr val="FFFFFF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zakupionego </a:t>
            </a: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w ramach zadania </a:t>
            </a:r>
            <a:endParaRPr lang="pl-PL" sz="26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„Zdrowy styl życia” korzystają:</a:t>
            </a:r>
            <a:endParaRPr lang="pl-PL" sz="26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grupy młodzieżowe, </a:t>
            </a:r>
            <a:endParaRPr lang="pl-PL" sz="26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zespoły wokalne, </a:t>
            </a:r>
            <a:endParaRPr lang="pl-PL" sz="26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stowarzyszenie osób niepełnosprawnych </a:t>
            </a:r>
            <a:endParaRPr lang="pl-PL" sz="26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i kluby sportowe działające na hali sportowej </a:t>
            </a:r>
            <a:endParaRPr lang="pl-PL" sz="2600" b="1" spc="-1" dirty="0" smtClean="0">
              <a:solidFill>
                <a:srgbClr val="FFFFFF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Centrum </a:t>
            </a: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Kultury i Rekreacji w Bornem Sulinowie.</a:t>
            </a:r>
            <a:endParaRPr lang="pl-PL" sz="2600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Obraz 5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15197" y="261232"/>
            <a:ext cx="2396559" cy="548587"/>
          </a:xfrm>
          <a:prstGeom prst="rect">
            <a:avLst/>
          </a:prstGeom>
          <a:ln>
            <a:noFill/>
          </a:ln>
        </p:spPr>
      </p:pic>
      <p:sp>
        <p:nvSpPr>
          <p:cNvPr id="61" name="CustomShape 1"/>
          <p:cNvSpPr/>
          <p:nvPr/>
        </p:nvSpPr>
        <p:spPr>
          <a:xfrm>
            <a:off x="424516" y="966558"/>
            <a:ext cx="8293747" cy="40835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0" tIns="40815" rIns="81630" bIns="40815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Dnia 28.12.2018 r. zostało zorganizowane spotkanie</a:t>
            </a:r>
            <a:r>
              <a:rPr sz="2600" dirty="0"/>
              <a:t/>
            </a:r>
            <a:br>
              <a:rPr sz="2600" dirty="0"/>
            </a:b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z mieszkańcami Bornego Sulinowa.</a:t>
            </a:r>
            <a:endParaRPr lang="pl-PL" sz="26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Podczas spotkania zaprezentowany został projekt </a:t>
            </a:r>
            <a:endParaRPr lang="pl-PL" sz="26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i działalność projektowa beneficjentów. </a:t>
            </a:r>
            <a:endParaRPr lang="pl-PL" sz="26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Goście zostali poczęstowani tortem i zdrowymi napojami, wykonanymi przez uczestniczki projektu. </a:t>
            </a:r>
            <a:endParaRPr lang="pl-PL" sz="2600" b="1" spc="-1" dirty="0" smtClean="0">
              <a:solidFill>
                <a:srgbClr val="FFFFFF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Serwowano </a:t>
            </a: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również kawę z zakupionego ekspresu. </a:t>
            </a:r>
            <a:endParaRPr lang="pl-PL" sz="2600" b="1" spc="-1" dirty="0" smtClean="0">
              <a:solidFill>
                <a:srgbClr val="FFFFFF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Za </a:t>
            </a: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pomocą zakupionego sprzętu RTV </a:t>
            </a:r>
            <a:endParaRPr lang="pl-PL" sz="2600" b="1" spc="-1" dirty="0" smtClean="0">
              <a:solidFill>
                <a:srgbClr val="FFFFFF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(telewizora z </a:t>
            </a: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kinem domowym) </a:t>
            </a:r>
            <a:endParaRPr lang="pl-PL" sz="2600" b="1" spc="-1" dirty="0" smtClean="0">
              <a:solidFill>
                <a:srgbClr val="FFFFFF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wyświetlano </a:t>
            </a: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zdjęcia i </a:t>
            </a: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filmiki</a:t>
            </a:r>
            <a:r>
              <a:rPr lang="pl-PL" sz="2600" dirty="0"/>
              <a:t> </a:t>
            </a: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z </a:t>
            </a: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działań projektowych.</a:t>
            </a:r>
            <a:endParaRPr lang="pl-PL" sz="2600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Eryk\Desktop\bb\bko\Nowy folder\DSC_078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972765"/>
            <a:ext cx="31210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Obraz 5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15197" y="261232"/>
            <a:ext cx="2396559" cy="548587"/>
          </a:xfrm>
          <a:prstGeom prst="rect">
            <a:avLst/>
          </a:prstGeom>
          <a:ln>
            <a:noFill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815549"/>
            <a:ext cx="8228110" cy="400110"/>
          </a:xfrm>
        </p:spPr>
        <p:txBody>
          <a:bodyPr/>
          <a:lstStyle/>
          <a:p>
            <a:pPr algn="ctr"/>
            <a:r>
              <a:rPr lang="pl-PL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Spotkanie z mieszkańcami</a:t>
            </a:r>
            <a:endParaRPr lang="pl-PL" sz="2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 descr="C:\Users\Eryk\Desktop\bb\bko\Nowy folder\DSC_083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003797"/>
            <a:ext cx="31210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Eryk\Desktop\bb\bko\Nowy folder\DSC_085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034" y="2988644"/>
            <a:ext cx="31210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Eryk\Desktop\bb\bko\Nowy folder\DSC_079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244655"/>
            <a:ext cx="31210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Eryk\Desktop\bb\bko\Nowy folder\DSC_0807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197" y="1275606"/>
            <a:ext cx="31210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47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Obraz 6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15197" y="261232"/>
            <a:ext cx="2396559" cy="548587"/>
          </a:xfrm>
          <a:prstGeom prst="rect">
            <a:avLst/>
          </a:prstGeom>
          <a:ln>
            <a:noFill/>
          </a:ln>
        </p:spPr>
      </p:pic>
      <p:sp>
        <p:nvSpPr>
          <p:cNvPr id="63" name="CustomShape 1"/>
          <p:cNvSpPr/>
          <p:nvPr/>
        </p:nvSpPr>
        <p:spPr>
          <a:xfrm>
            <a:off x="424516" y="1419622"/>
            <a:ext cx="8293747" cy="32833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0" tIns="40815" rIns="81630" bIns="40815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Podczas projektu nastąpiło wzmocnienie współpracy pomiędzy różnymi grupami społecznymi </a:t>
            </a: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tj.: </a:t>
            </a:r>
          </a:p>
          <a:p>
            <a:pPr algn="ctr">
              <a:lnSpc>
                <a:spcPct val="100000"/>
              </a:lnSpc>
            </a:pP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urzędnikami miejskimi,</a:t>
            </a:r>
            <a:endParaRPr lang="pl-PL" sz="26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pracownikami </a:t>
            </a: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instytucji kultury,</a:t>
            </a:r>
            <a:endParaRPr lang="pl-PL" sz="26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pracownikami pomocy </a:t>
            </a: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społecznej, </a:t>
            </a:r>
            <a:endParaRPr lang="pl-PL" sz="26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pracownikami </a:t>
            </a: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opieki zdrowotnej, </a:t>
            </a:r>
            <a:endParaRPr lang="pl-PL" sz="26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nauczycielami szkoły podstawowej, </a:t>
            </a:r>
            <a:endParaRPr lang="pl-PL" sz="26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trenerami </a:t>
            </a: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zdrowego stylu życia.</a:t>
            </a:r>
            <a:endParaRPr lang="pl-PL" sz="2600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Obraz 6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15197" y="261232"/>
            <a:ext cx="2396559" cy="548587"/>
          </a:xfrm>
          <a:prstGeom prst="rect">
            <a:avLst/>
          </a:prstGeom>
          <a:ln>
            <a:noFill/>
          </a:ln>
        </p:spPr>
      </p:pic>
      <p:sp>
        <p:nvSpPr>
          <p:cNvPr id="65" name="CustomShape 1"/>
          <p:cNvSpPr/>
          <p:nvPr/>
        </p:nvSpPr>
        <p:spPr>
          <a:xfrm>
            <a:off x="424516" y="966558"/>
            <a:ext cx="8293747" cy="40835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0" tIns="40815" rIns="81630" bIns="40815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600" b="1" u="sng" spc="-1" dirty="0">
                <a:solidFill>
                  <a:srgbClr val="FFFFFF"/>
                </a:solidFill>
                <a:latin typeface="Calibri"/>
                <a:ea typeface="DejaVu Sans"/>
              </a:rPr>
              <a:t>Powstało nowe miejsce</a:t>
            </a: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lang="pl-PL" sz="26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Babski Klub Optymistek 40+, </a:t>
            </a:r>
            <a:endParaRPr lang="pl-PL" sz="26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w którym cyklicznie spotykają się </a:t>
            </a:r>
            <a:endParaRPr lang="pl-PL" sz="26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mieszkanki Bornego Sulinowa,</a:t>
            </a:r>
            <a:endParaRPr lang="pl-PL" sz="26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wspólnie podejmują nowe wyzwania </a:t>
            </a:r>
            <a:endParaRPr lang="pl-PL" sz="26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i działania na rzecz swojej społeczności.</a:t>
            </a:r>
            <a:endParaRPr lang="pl-PL" sz="26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26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Koszt całego zadania wyniósł </a:t>
            </a:r>
            <a:r>
              <a:rPr lang="pl-PL" sz="2600" b="1" u="sng" spc="-1" dirty="0">
                <a:solidFill>
                  <a:srgbClr val="FFFFFF"/>
                </a:solidFill>
                <a:latin typeface="Calibri"/>
                <a:ea typeface="DejaVu Sans"/>
              </a:rPr>
              <a:t>9.316,86 zł.</a:t>
            </a:r>
            <a:endParaRPr lang="pl-PL" sz="26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26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Zakupiono sprzęt RTV, AGD i produkty żywnościowe</a:t>
            </a: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.</a:t>
            </a:r>
            <a:endParaRPr lang="pl-PL" sz="2600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Obraz 6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15197" y="261232"/>
            <a:ext cx="2396559" cy="548587"/>
          </a:xfrm>
          <a:prstGeom prst="rect">
            <a:avLst/>
          </a:prstGeom>
          <a:ln>
            <a:noFill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815549"/>
            <a:ext cx="8228110" cy="400110"/>
          </a:xfrm>
        </p:spPr>
        <p:txBody>
          <a:bodyPr/>
          <a:lstStyle/>
          <a:p>
            <a:pPr algn="ctr"/>
            <a:r>
              <a:rPr lang="pl-PL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Spotkanie z profesjonalnym fotografem</a:t>
            </a:r>
            <a:endParaRPr lang="pl-PL" sz="2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19" name="Picture 3" descr="C:\Users\Eryk\Desktop\bb\bko\Nowy folder\IMG_20181003_21002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197" y="1270206"/>
            <a:ext cx="345638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Eryk\Desktop\bb\bko\Nowy folder\IMG_20181003_21011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003798"/>
            <a:ext cx="345638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Eryk\Desktop\bb\bko\Nowy folder\IMG_20181003_20300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275606"/>
            <a:ext cx="345638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Eryk\Desktop\bb\bko\Nowy folder\IMG_20181003_20301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003798"/>
            <a:ext cx="345638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40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Obraz 6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15197" y="261232"/>
            <a:ext cx="2396559" cy="548587"/>
          </a:xfrm>
          <a:prstGeom prst="rect">
            <a:avLst/>
          </a:prstGeom>
          <a:ln>
            <a:noFill/>
          </a:ln>
        </p:spPr>
      </p:pic>
      <p:sp>
        <p:nvSpPr>
          <p:cNvPr id="67" name="CustomShape 1"/>
          <p:cNvSpPr/>
          <p:nvPr/>
        </p:nvSpPr>
        <p:spPr>
          <a:xfrm>
            <a:off x="424516" y="1097173"/>
            <a:ext cx="8293747" cy="36834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0" tIns="40815" rIns="81630" bIns="40815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Beneficjentki nabyły umiejętność </a:t>
            </a:r>
            <a:endParaRPr lang="pl-PL" sz="26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zdrowego odżywiania </a:t>
            </a:r>
            <a:endParaRPr lang="pl-PL" sz="26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i stosowania odpowiednich przypraw. </a:t>
            </a:r>
            <a:endParaRPr lang="pl-PL" sz="26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Dowiedziały się o zdrowych nawykach żywieniowych</a:t>
            </a:r>
            <a:r>
              <a:rPr sz="2600" dirty="0"/>
              <a:t/>
            </a:r>
            <a:br>
              <a:rPr sz="2600" dirty="0"/>
            </a:b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i indywidualnym podejściu do odżywiania. </a:t>
            </a:r>
            <a:endParaRPr lang="pl-PL" sz="2600" b="1" spc="-1" dirty="0" smtClean="0">
              <a:solidFill>
                <a:srgbClr val="FFFFFF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Dyskutowano </a:t>
            </a: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na temat stosowania diet, </a:t>
            </a:r>
            <a:endParaRPr lang="pl-PL" sz="26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jako zdrowego stylu życia</a:t>
            </a:r>
            <a:endParaRPr lang="pl-PL" sz="26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oraz dietach modnych</a:t>
            </a:r>
            <a:r>
              <a:rPr sz="2600" dirty="0"/>
              <a:t/>
            </a:r>
            <a:br>
              <a:rPr sz="2600" dirty="0"/>
            </a:b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i nieodpowiednich dla danego organizmu. </a:t>
            </a:r>
            <a:endParaRPr lang="pl-PL" sz="2600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Obraz 6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15197" y="261232"/>
            <a:ext cx="2396559" cy="548587"/>
          </a:xfrm>
          <a:prstGeom prst="rect">
            <a:avLst/>
          </a:prstGeom>
          <a:ln>
            <a:noFill/>
          </a:ln>
        </p:spPr>
      </p:pic>
      <p:pic>
        <p:nvPicPr>
          <p:cNvPr id="10242" name="Picture 2" descr="C:\Users\Eryk\Desktop\bb\bko\Nowy folder\DSC_065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564" y="2787773"/>
            <a:ext cx="1461823" cy="221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Eryk\Desktop\bb\bko\Nowy folder\IMG_20181010_19083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911712"/>
            <a:ext cx="3582083" cy="201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Eryk\Desktop\bb\bko\Nowy folder\IMG_20181010_19085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8857" y="1742878"/>
            <a:ext cx="3195557" cy="179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Eryk\Desktop\bb\bko\Nowy folder\DSC_048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823776"/>
            <a:ext cx="1414225" cy="213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Eryk\Desktop\bb\bko\Nowy folder\IMG_20181010_19091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977" y="1758107"/>
            <a:ext cx="3109724" cy="174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203308"/>
            <a:ext cx="8228110" cy="400110"/>
          </a:xfrm>
        </p:spPr>
        <p:txBody>
          <a:bodyPr/>
          <a:lstStyle/>
          <a:p>
            <a:pPr algn="ctr"/>
            <a:r>
              <a:rPr lang="pl-PL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Spotkanie z trenerem zdrowego </a:t>
            </a:r>
            <a:r>
              <a:rPr lang="pl-PL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ż</a:t>
            </a:r>
            <a:r>
              <a:rPr lang="pl-PL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ywienia</a:t>
            </a:r>
            <a:endParaRPr lang="pl-PL" sz="2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74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Obraz 6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15197" y="261232"/>
            <a:ext cx="2396559" cy="548587"/>
          </a:xfrm>
          <a:prstGeom prst="rect">
            <a:avLst/>
          </a:prstGeom>
          <a:ln>
            <a:noFill/>
          </a:ln>
        </p:spPr>
      </p:pic>
      <p:sp>
        <p:nvSpPr>
          <p:cNvPr id="71" name="CustomShape 1"/>
          <p:cNvSpPr/>
          <p:nvPr/>
        </p:nvSpPr>
        <p:spPr>
          <a:xfrm>
            <a:off x="424516" y="2115055"/>
            <a:ext cx="8293747" cy="5287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0" tIns="40815" rIns="81630" bIns="40815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800" b="1" spc="-1" dirty="0">
                <a:solidFill>
                  <a:srgbClr val="FFFFFF"/>
                </a:solidFill>
                <a:latin typeface="Calibri"/>
                <a:ea typeface="DejaVu Sans"/>
              </a:rPr>
              <a:t>DZIĘKUJEMY ZA UWAGĘ</a:t>
            </a:r>
            <a:endParaRPr lang="pl-PL" sz="2800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Obraz 4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15197" y="261232"/>
            <a:ext cx="2396559" cy="548587"/>
          </a:xfrm>
          <a:prstGeom prst="rect">
            <a:avLst/>
          </a:prstGeom>
          <a:ln>
            <a:noFill/>
          </a:ln>
        </p:spPr>
      </p:pic>
      <p:sp>
        <p:nvSpPr>
          <p:cNvPr id="45" name="CustomShape 1"/>
          <p:cNvSpPr/>
          <p:nvPr/>
        </p:nvSpPr>
        <p:spPr>
          <a:xfrm>
            <a:off x="424516" y="1120585"/>
            <a:ext cx="8293747" cy="36834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0" tIns="40815" rIns="81630" bIns="40815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W ramach zadania odbyły się 22 spotkania beneficjentów projektu z trenerami propagującymi zdrowy styl życia. </a:t>
            </a:r>
            <a:endParaRPr lang="pl-PL" sz="2600" b="1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Główne tematy zajęć/warsztatów w tym pogadanek </a:t>
            </a:r>
            <a:r>
              <a:rPr lang="pl-PL" sz="2600" b="1" spc="-1" dirty="0" smtClean="0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/>
            </a:r>
            <a:br>
              <a:rPr lang="pl-PL" sz="2600" b="1" spc="-1" dirty="0" smtClean="0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</a:br>
            <a:r>
              <a:rPr lang="pl-PL" sz="2600" b="1" spc="-1" dirty="0" smtClean="0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 </a:t>
            </a:r>
            <a:r>
              <a:rPr lang="pl-PL" sz="2600" b="1" spc="-1" dirty="0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dyskusji to:</a:t>
            </a:r>
            <a:endParaRPr lang="pl-PL" sz="2600" b="1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- zasady zdrowego odżywiania;</a:t>
            </a:r>
            <a:endParaRPr lang="pl-PL" sz="2600" b="1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- indywidualne podejście do odżywiania;</a:t>
            </a:r>
            <a:endParaRPr lang="pl-PL" sz="2600" b="1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- dieta - zdrowy styl życia;</a:t>
            </a:r>
            <a:endParaRPr lang="pl-PL" sz="2600" b="1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- poznawanie przypraw,</a:t>
            </a:r>
            <a:endParaRPr lang="pl-PL" sz="2600" b="1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- zdrowe nawyki żywieniowe.</a:t>
            </a:r>
            <a:endParaRPr lang="pl-PL" sz="2600" b="1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Obraz 4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15197" y="261232"/>
            <a:ext cx="2396559" cy="548587"/>
          </a:xfrm>
          <a:prstGeom prst="rect">
            <a:avLst/>
          </a:prstGeom>
          <a:ln>
            <a:noFill/>
          </a:ln>
        </p:spPr>
      </p:pic>
      <p:pic>
        <p:nvPicPr>
          <p:cNvPr id="11266" name="Picture 2" descr="C:\Users\Eryk\Desktop\bb\bko\Nowy folder\DSC_065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197" y="915566"/>
            <a:ext cx="31210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Eryk\Desktop\bb\bko\Nowy folder\DSC_066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857192"/>
            <a:ext cx="31210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Eryk\Desktop\bb\bko\Nowy folder\DSC_068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882358"/>
            <a:ext cx="31210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Eryk\Desktop\bb\bko\Nowy folder\DSC_049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907776"/>
            <a:ext cx="31210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Eryk\Desktop\bb\bko\Nowy folder\DSC_049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865128"/>
            <a:ext cx="31210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21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Obraz 4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15197" y="261232"/>
            <a:ext cx="2396559" cy="548587"/>
          </a:xfrm>
          <a:prstGeom prst="rect">
            <a:avLst/>
          </a:prstGeom>
          <a:ln>
            <a:noFill/>
          </a:ln>
        </p:spPr>
      </p:pic>
      <p:sp>
        <p:nvSpPr>
          <p:cNvPr id="47" name="CustomShape 1"/>
          <p:cNvSpPr/>
          <p:nvPr/>
        </p:nvSpPr>
        <p:spPr>
          <a:xfrm>
            <a:off x="424516" y="1521675"/>
            <a:ext cx="8293747" cy="28831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0" tIns="40815" rIns="81630" bIns="40815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W ramach aktywnego i zdrowego stylu życia, </a:t>
            </a:r>
            <a:endParaRPr lang="pl-PL" sz="2600" b="1" spc="-1" dirty="0" smtClean="0">
              <a:solidFill>
                <a:srgbClr val="FFFFFF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by </a:t>
            </a: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zachować zdrową i piękną sylwetkę, kobiety 40+ podejmowały wyzwania dotyczące zadań projektowych: </a:t>
            </a:r>
            <a:endParaRPr lang="pl-PL" sz="2600" b="1" spc="-1" dirty="0" smtClean="0">
              <a:solidFill>
                <a:srgbClr val="FFFFFF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uczestnicząc w </a:t>
            </a: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aerobiku na pływalni, </a:t>
            </a:r>
            <a:endParaRPr lang="pl-PL" sz="2600" b="1" spc="-1" dirty="0" smtClean="0">
              <a:solidFill>
                <a:srgbClr val="FFFFFF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korzystając </a:t>
            </a: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z siłowni </a:t>
            </a:r>
            <a:r>
              <a:rPr lang="pl-PL" sz="2600" b="1" spc="-1" dirty="0" err="1">
                <a:solidFill>
                  <a:srgbClr val="FFFFFF"/>
                </a:solidFill>
                <a:latin typeface="Calibri"/>
                <a:ea typeface="DejaVu Sans"/>
              </a:rPr>
              <a:t>CKiR</a:t>
            </a: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, </a:t>
            </a:r>
            <a:endParaRPr lang="pl-PL" sz="2600" b="1" spc="-1" dirty="0" smtClean="0">
              <a:solidFill>
                <a:srgbClr val="FFFFFF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uczestnicząc </a:t>
            </a: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w zajęciach </a:t>
            </a:r>
            <a:r>
              <a:rPr lang="pl-PL" sz="2600" b="1" spc="-1" dirty="0" err="1">
                <a:solidFill>
                  <a:srgbClr val="FFFFFF"/>
                </a:solidFill>
                <a:latin typeface="Calibri"/>
                <a:ea typeface="DejaVu Sans"/>
              </a:rPr>
              <a:t>Nordic</a:t>
            </a: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pl-PL" sz="2600" b="1" spc="-1" dirty="0" err="1">
                <a:solidFill>
                  <a:srgbClr val="FFFFFF"/>
                </a:solidFill>
                <a:latin typeface="Calibri"/>
                <a:ea typeface="DejaVu Sans"/>
              </a:rPr>
              <a:t>Walking</a:t>
            </a: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, </a:t>
            </a:r>
            <a:endParaRPr lang="pl-PL" sz="2600" b="1" spc="-1" dirty="0" smtClean="0">
              <a:solidFill>
                <a:srgbClr val="FFFFFF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a </a:t>
            </a: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także jeździe konnej na terenie gminy Borne Sulinowo.</a:t>
            </a:r>
            <a:endParaRPr lang="pl-PL" sz="2600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Obraz 4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15197" y="261232"/>
            <a:ext cx="2396559" cy="548587"/>
          </a:xfrm>
          <a:prstGeom prst="rect">
            <a:avLst/>
          </a:prstGeom>
          <a:ln>
            <a:noFill/>
          </a:ln>
        </p:spPr>
      </p:pic>
      <p:sp>
        <p:nvSpPr>
          <p:cNvPr id="47" name="CustomShape 1"/>
          <p:cNvSpPr/>
          <p:nvPr/>
        </p:nvSpPr>
        <p:spPr>
          <a:xfrm>
            <a:off x="424515" y="809819"/>
            <a:ext cx="8293747" cy="482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0" tIns="40815" rIns="81630" bIns="40815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Aerobik </a:t>
            </a:r>
            <a:r>
              <a:rPr lang="pl-PL" sz="2600" b="1" spc="-1" dirty="0">
                <a:solidFill>
                  <a:srgbClr val="FFFFFF"/>
                </a:solidFill>
                <a:latin typeface="Calibri"/>
                <a:ea typeface="DejaVu Sans"/>
              </a:rPr>
              <a:t>na </a:t>
            </a: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pływalni</a:t>
            </a:r>
          </a:p>
        </p:txBody>
      </p:sp>
      <p:pic>
        <p:nvPicPr>
          <p:cNvPr id="1027" name="Picture 3" descr="C:\Users\Eryk\Desktop\bb\bko\Nowy folder\DSC_983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931790"/>
            <a:ext cx="31210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ryk\Desktop\bb\bko\Nowy folder\DSC_985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365" y="2931790"/>
            <a:ext cx="31210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ryk\Desktop\bb\bko\Nowy folder\DSC_990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292354"/>
            <a:ext cx="31210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Eryk\Desktop\bb\bko\Nowy folder\DSC_990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292356"/>
            <a:ext cx="31210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ryk\Desktop\bb\bko\Nowy folder\DSC_9889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1756" y="2571749"/>
            <a:ext cx="31210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47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Obraz 4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15197" y="261232"/>
            <a:ext cx="2396559" cy="548587"/>
          </a:xfrm>
          <a:prstGeom prst="rect">
            <a:avLst/>
          </a:prstGeom>
          <a:ln>
            <a:noFill/>
          </a:ln>
        </p:spPr>
      </p:pic>
      <p:sp>
        <p:nvSpPr>
          <p:cNvPr id="47" name="CustomShape 1"/>
          <p:cNvSpPr/>
          <p:nvPr/>
        </p:nvSpPr>
        <p:spPr>
          <a:xfrm>
            <a:off x="416310" y="809819"/>
            <a:ext cx="8293747" cy="482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0" tIns="40815" rIns="81630" bIns="40815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Siłownia w </a:t>
            </a:r>
            <a:r>
              <a:rPr lang="pl-PL" sz="2600" b="1" spc="-1" dirty="0" err="1" smtClean="0">
                <a:solidFill>
                  <a:srgbClr val="FFFFFF"/>
                </a:solidFill>
                <a:latin typeface="Calibri"/>
                <a:ea typeface="DejaVu Sans"/>
              </a:rPr>
              <a:t>CKiR</a:t>
            </a:r>
            <a:endParaRPr lang="pl-PL" sz="2600" spc="-1" dirty="0">
              <a:latin typeface="Arial"/>
            </a:endParaRPr>
          </a:p>
        </p:txBody>
      </p:sp>
      <p:pic>
        <p:nvPicPr>
          <p:cNvPr id="1026" name="Picture 2" descr="C:\Users\Eryk\Desktop\bb\bko\Nowy folder\IMG_20181119_20203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666" y="3147814"/>
            <a:ext cx="31210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ryk\Desktop\bb\bko\Nowy folder\IMG_20181127_19265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147814"/>
            <a:ext cx="31210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ryk\Desktop\bb\bko\Nowy folder\IMG_20181127_19280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292355"/>
            <a:ext cx="31210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ryk\Desktop\bb\bko\Nowy folder\IMG_20181119_19320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666" y="1292356"/>
            <a:ext cx="31210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ryk\Desktop\bb\bko\Nowy folder\IMG_20181119_200530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307940"/>
            <a:ext cx="2016224" cy="358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77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Obraz 4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15197" y="261232"/>
            <a:ext cx="2396559" cy="548587"/>
          </a:xfrm>
          <a:prstGeom prst="rect">
            <a:avLst/>
          </a:prstGeom>
          <a:ln>
            <a:noFill/>
          </a:ln>
        </p:spPr>
      </p:pic>
      <p:sp>
        <p:nvSpPr>
          <p:cNvPr id="47" name="CustomShape 1"/>
          <p:cNvSpPr/>
          <p:nvPr/>
        </p:nvSpPr>
        <p:spPr>
          <a:xfrm>
            <a:off x="421409" y="824812"/>
            <a:ext cx="8293747" cy="482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0" tIns="40815" rIns="81630" bIns="40815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600" b="1" spc="-1" dirty="0" err="1" smtClean="0">
                <a:solidFill>
                  <a:srgbClr val="FFFFFF"/>
                </a:solidFill>
                <a:latin typeface="Calibri"/>
                <a:ea typeface="DejaVu Sans"/>
              </a:rPr>
              <a:t>Nordic</a:t>
            </a: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pl-PL" sz="2600" b="1" spc="-1" dirty="0" err="1" smtClean="0">
                <a:solidFill>
                  <a:srgbClr val="FFFFFF"/>
                </a:solidFill>
                <a:latin typeface="Calibri"/>
                <a:ea typeface="DejaVu Sans"/>
              </a:rPr>
              <a:t>Walking</a:t>
            </a:r>
            <a:endParaRPr lang="pl-PL" sz="2600" spc="-1" dirty="0">
              <a:latin typeface="Arial"/>
            </a:endParaRPr>
          </a:p>
        </p:txBody>
      </p:sp>
      <p:pic>
        <p:nvPicPr>
          <p:cNvPr id="2050" name="Picture 2" descr="C:\Users\Eryk\Desktop\bb\bko\Nowy folder\DSC_970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3476" y="2931790"/>
            <a:ext cx="31210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ryk\Desktop\bb\bko\Nowy folder\IMG_20180914_17241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296133"/>
            <a:ext cx="3674118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ryk\Desktop\bb\bko\Nowy folder\DSC_968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197" y="1313273"/>
            <a:ext cx="31210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ryk\Desktop\bb\bko\Wrzesień\IMG_20180914_18050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916932"/>
            <a:ext cx="3674118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12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Obraz 4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15197" y="261232"/>
            <a:ext cx="2396559" cy="548587"/>
          </a:xfrm>
          <a:prstGeom prst="rect">
            <a:avLst/>
          </a:prstGeom>
          <a:ln>
            <a:noFill/>
          </a:ln>
        </p:spPr>
      </p:pic>
      <p:sp>
        <p:nvSpPr>
          <p:cNvPr id="47" name="CustomShape 1"/>
          <p:cNvSpPr/>
          <p:nvPr/>
        </p:nvSpPr>
        <p:spPr>
          <a:xfrm>
            <a:off x="416310" y="809819"/>
            <a:ext cx="8293747" cy="482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0" tIns="40815" rIns="81630" bIns="40815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600" b="1" spc="-1" dirty="0" smtClean="0">
                <a:solidFill>
                  <a:srgbClr val="FFFFFF"/>
                </a:solidFill>
                <a:latin typeface="Calibri"/>
                <a:ea typeface="DejaVu Sans"/>
              </a:rPr>
              <a:t>Jazda konna</a:t>
            </a:r>
            <a:endParaRPr lang="pl-PL" sz="2600" spc="-1" dirty="0">
              <a:latin typeface="Arial"/>
            </a:endParaRPr>
          </a:p>
        </p:txBody>
      </p:sp>
      <p:pic>
        <p:nvPicPr>
          <p:cNvPr id="3074" name="Picture 2" descr="C:\Users\Eryk\Desktop\bb\bko\Nowy folder\DSC_007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61" y="1292357"/>
            <a:ext cx="3243519" cy="214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ryk\Desktop\bb\bko\Nowy folder\DSC_012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9" y="2918145"/>
            <a:ext cx="3168352" cy="209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ryk\Desktop\bb\bko\Nowy folder\DSC_012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361" y="2931790"/>
            <a:ext cx="3147744" cy="208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Eryk\Desktop\bb\bko\Nowy folder\DSC_024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6875" y="1311972"/>
            <a:ext cx="3213893" cy="212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38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</TotalTime>
  <Words>397</Words>
  <Application>Microsoft Office PowerPoint</Application>
  <PresentationFormat>Pokaz na ekranie (16:9)</PresentationFormat>
  <Paragraphs>97</Paragraphs>
  <Slides>29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Spotkanie z mieszkańcami</vt:lpstr>
      <vt:lpstr>Prezentacja programu PowerPoint</vt:lpstr>
      <vt:lpstr>Prezentacja programu PowerPoint</vt:lpstr>
      <vt:lpstr>Spotkanie z profesjonalnym fotografem</vt:lpstr>
      <vt:lpstr>Prezentacja programu PowerPoint</vt:lpstr>
      <vt:lpstr>Spotkanie z trenerem zdrowego żywienia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Lights</dc:title>
  <dc:creator>Hollow</dc:creator>
  <cp:lastModifiedBy>Kowalski Ryszard</cp:lastModifiedBy>
  <cp:revision>50</cp:revision>
  <dcterms:created xsi:type="dcterms:W3CDTF">2019-02-17T15:33:00Z</dcterms:created>
  <dcterms:modified xsi:type="dcterms:W3CDTF">2019-02-20T19:15:55Z</dcterms:modified>
  <dc:language>pl-PL</dc:language>
</cp:coreProperties>
</file>